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6" r:id="rId2"/>
    <p:sldId id="368" r:id="rId3"/>
    <p:sldId id="367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E6FC1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71" autoAdjust="0"/>
  </p:normalViewPr>
  <p:slideViewPr>
    <p:cSldViewPr>
      <p:cViewPr varScale="1">
        <p:scale>
          <a:sx n="146" d="100"/>
          <a:sy n="146" d="100"/>
        </p:scale>
        <p:origin x="-588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11" descr="C:\Users\HARDC\Saved Games\DCS.openbeta\ScreenShots\Screen_200824_225315.png"/>
          <p:cNvPicPr>
            <a:picLocks noChangeAspect="1" noChangeArrowheads="1"/>
          </p:cNvPicPr>
          <p:nvPr/>
        </p:nvPicPr>
        <p:blipFill>
          <a:blip r:embed="rId2" cstate="print"/>
          <a:srcRect l="5209" r="11458"/>
          <a:stretch>
            <a:fillRect/>
          </a:stretch>
        </p:blipFill>
        <p:spPr bwMode="auto">
          <a:xfrm>
            <a:off x="0" y="785800"/>
            <a:ext cx="5715008" cy="385765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sp>
        <p:nvSpPr>
          <p:cNvPr id="38" name="Dowolny kształt 37"/>
          <p:cNvSpPr/>
          <p:nvPr/>
        </p:nvSpPr>
        <p:spPr>
          <a:xfrm>
            <a:off x="127000" y="1749425"/>
            <a:ext cx="2009775" cy="441325"/>
          </a:xfrm>
          <a:custGeom>
            <a:avLst/>
            <a:gdLst>
              <a:gd name="connsiteX0" fmla="*/ 2009775 w 2009775"/>
              <a:gd name="connsiteY0" fmla="*/ 342900 h 441325"/>
              <a:gd name="connsiteX1" fmla="*/ 1165225 w 2009775"/>
              <a:gd name="connsiteY1" fmla="*/ 368300 h 441325"/>
              <a:gd name="connsiteX2" fmla="*/ 638175 w 2009775"/>
              <a:gd name="connsiteY2" fmla="*/ 384175 h 441325"/>
              <a:gd name="connsiteX3" fmla="*/ 615950 w 2009775"/>
              <a:gd name="connsiteY3" fmla="*/ 396875 h 441325"/>
              <a:gd name="connsiteX4" fmla="*/ 609600 w 2009775"/>
              <a:gd name="connsiteY4" fmla="*/ 422275 h 441325"/>
              <a:gd name="connsiteX5" fmla="*/ 149225 w 2009775"/>
              <a:gd name="connsiteY5" fmla="*/ 441325 h 441325"/>
              <a:gd name="connsiteX6" fmla="*/ 149225 w 2009775"/>
              <a:gd name="connsiteY6" fmla="*/ 374650 h 441325"/>
              <a:gd name="connsiteX7" fmla="*/ 15875 w 2009775"/>
              <a:gd name="connsiteY7" fmla="*/ 365125 h 441325"/>
              <a:gd name="connsiteX8" fmla="*/ 0 w 2009775"/>
              <a:gd name="connsiteY8" fmla="*/ 19050 h 441325"/>
              <a:gd name="connsiteX9" fmla="*/ 206375 w 2009775"/>
              <a:gd name="connsiteY9" fmla="*/ 0 h 441325"/>
              <a:gd name="connsiteX10" fmla="*/ 323850 w 2009775"/>
              <a:gd name="connsiteY10" fmla="*/ 22225 h 441325"/>
              <a:gd name="connsiteX11" fmla="*/ 333375 w 2009775"/>
              <a:gd name="connsiteY11" fmla="*/ 41275 h 441325"/>
              <a:gd name="connsiteX12" fmla="*/ 469900 w 2009775"/>
              <a:gd name="connsiteY12" fmla="*/ 44450 h 441325"/>
              <a:gd name="connsiteX13" fmla="*/ 485775 w 2009775"/>
              <a:gd name="connsiteY13" fmla="*/ 57150 h 441325"/>
              <a:gd name="connsiteX14" fmla="*/ 492125 w 2009775"/>
              <a:gd name="connsiteY14" fmla="*/ 285750 h 441325"/>
              <a:gd name="connsiteX15" fmla="*/ 523875 w 2009775"/>
              <a:gd name="connsiteY15" fmla="*/ 279400 h 441325"/>
              <a:gd name="connsiteX16" fmla="*/ 520700 w 2009775"/>
              <a:gd name="connsiteY16" fmla="*/ 136525 h 441325"/>
              <a:gd name="connsiteX17" fmla="*/ 815975 w 2009775"/>
              <a:gd name="connsiteY17" fmla="*/ 136525 h 441325"/>
              <a:gd name="connsiteX18" fmla="*/ 819150 w 2009775"/>
              <a:gd name="connsiteY18" fmla="*/ 311150 h 441325"/>
              <a:gd name="connsiteX19" fmla="*/ 1152525 w 2009775"/>
              <a:gd name="connsiteY19" fmla="*/ 301625 h 441325"/>
              <a:gd name="connsiteX20" fmla="*/ 1152525 w 2009775"/>
              <a:gd name="connsiteY20" fmla="*/ 73025 h 441325"/>
              <a:gd name="connsiteX21" fmla="*/ 1450975 w 2009775"/>
              <a:gd name="connsiteY21" fmla="*/ 66675 h 441325"/>
              <a:gd name="connsiteX22" fmla="*/ 1457325 w 2009775"/>
              <a:gd name="connsiteY22" fmla="*/ 111125 h 441325"/>
              <a:gd name="connsiteX23" fmla="*/ 1720850 w 2009775"/>
              <a:gd name="connsiteY23" fmla="*/ 111125 h 441325"/>
              <a:gd name="connsiteX24" fmla="*/ 1730375 w 2009775"/>
              <a:gd name="connsiteY24" fmla="*/ 165100 h 441325"/>
              <a:gd name="connsiteX25" fmla="*/ 2006600 w 2009775"/>
              <a:gd name="connsiteY25" fmla="*/ 165100 h 441325"/>
              <a:gd name="connsiteX26" fmla="*/ 2009775 w 2009775"/>
              <a:gd name="connsiteY26" fmla="*/ 342900 h 44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009775" h="441325">
                <a:moveTo>
                  <a:pt x="2009775" y="342900"/>
                </a:moveTo>
                <a:lnTo>
                  <a:pt x="1165225" y="368300"/>
                </a:lnTo>
                <a:lnTo>
                  <a:pt x="638175" y="384175"/>
                </a:lnTo>
                <a:lnTo>
                  <a:pt x="615950" y="396875"/>
                </a:lnTo>
                <a:lnTo>
                  <a:pt x="609600" y="422275"/>
                </a:lnTo>
                <a:lnTo>
                  <a:pt x="149225" y="441325"/>
                </a:lnTo>
                <a:lnTo>
                  <a:pt x="149225" y="374650"/>
                </a:lnTo>
                <a:lnTo>
                  <a:pt x="15875" y="365125"/>
                </a:lnTo>
                <a:lnTo>
                  <a:pt x="0" y="19050"/>
                </a:lnTo>
                <a:lnTo>
                  <a:pt x="206375" y="0"/>
                </a:lnTo>
                <a:lnTo>
                  <a:pt x="323850" y="22225"/>
                </a:lnTo>
                <a:lnTo>
                  <a:pt x="333375" y="41275"/>
                </a:lnTo>
                <a:lnTo>
                  <a:pt x="469900" y="44450"/>
                </a:lnTo>
                <a:lnTo>
                  <a:pt x="485775" y="57150"/>
                </a:lnTo>
                <a:lnTo>
                  <a:pt x="492125" y="285750"/>
                </a:lnTo>
                <a:lnTo>
                  <a:pt x="523875" y="279400"/>
                </a:lnTo>
                <a:cubicBezTo>
                  <a:pt x="522817" y="231775"/>
                  <a:pt x="521758" y="184150"/>
                  <a:pt x="520700" y="136525"/>
                </a:cubicBezTo>
                <a:lnTo>
                  <a:pt x="815975" y="136525"/>
                </a:lnTo>
                <a:cubicBezTo>
                  <a:pt x="817033" y="194733"/>
                  <a:pt x="818092" y="252942"/>
                  <a:pt x="819150" y="311150"/>
                </a:cubicBezTo>
                <a:lnTo>
                  <a:pt x="1152525" y="301625"/>
                </a:lnTo>
                <a:lnTo>
                  <a:pt x="1152525" y="73025"/>
                </a:lnTo>
                <a:lnTo>
                  <a:pt x="1450975" y="66675"/>
                </a:lnTo>
                <a:lnTo>
                  <a:pt x="1457325" y="111125"/>
                </a:lnTo>
                <a:lnTo>
                  <a:pt x="1720850" y="111125"/>
                </a:lnTo>
                <a:lnTo>
                  <a:pt x="1730375" y="165100"/>
                </a:lnTo>
                <a:lnTo>
                  <a:pt x="2006600" y="165100"/>
                </a:lnTo>
                <a:cubicBezTo>
                  <a:pt x="2005542" y="223308"/>
                  <a:pt x="2004483" y="281517"/>
                  <a:pt x="2009775" y="342900"/>
                </a:cubicBezTo>
                <a:close/>
              </a:path>
            </a:pathLst>
          </a:custGeom>
          <a:solidFill>
            <a:srgbClr val="E6FC10">
              <a:alpha val="30196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Dowolny kształt 35"/>
          <p:cNvSpPr/>
          <p:nvPr/>
        </p:nvSpPr>
        <p:spPr>
          <a:xfrm>
            <a:off x="1143000" y="2157413"/>
            <a:ext cx="1909763" cy="354806"/>
          </a:xfrm>
          <a:custGeom>
            <a:avLst/>
            <a:gdLst>
              <a:gd name="connsiteX0" fmla="*/ 1362075 w 1909763"/>
              <a:gd name="connsiteY0" fmla="*/ 354806 h 354806"/>
              <a:gd name="connsiteX1" fmla="*/ 326231 w 1909763"/>
              <a:gd name="connsiteY1" fmla="*/ 345281 h 354806"/>
              <a:gd name="connsiteX2" fmla="*/ 7144 w 1909763"/>
              <a:gd name="connsiteY2" fmla="*/ 230981 h 354806"/>
              <a:gd name="connsiteX3" fmla="*/ 0 w 1909763"/>
              <a:gd name="connsiteY3" fmla="*/ 57150 h 354806"/>
              <a:gd name="connsiteX4" fmla="*/ 1712119 w 1909763"/>
              <a:gd name="connsiteY4" fmla="*/ 0 h 354806"/>
              <a:gd name="connsiteX5" fmla="*/ 1909763 w 1909763"/>
              <a:gd name="connsiteY5" fmla="*/ 40481 h 354806"/>
              <a:gd name="connsiteX6" fmla="*/ 1671638 w 1909763"/>
              <a:gd name="connsiteY6" fmla="*/ 133350 h 354806"/>
              <a:gd name="connsiteX7" fmla="*/ 1676400 w 1909763"/>
              <a:gd name="connsiteY7" fmla="*/ 214312 h 354806"/>
              <a:gd name="connsiteX8" fmla="*/ 1366838 w 1909763"/>
              <a:gd name="connsiteY8" fmla="*/ 269081 h 354806"/>
              <a:gd name="connsiteX9" fmla="*/ 1362075 w 1909763"/>
              <a:gd name="connsiteY9" fmla="*/ 354806 h 354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09763" h="354806">
                <a:moveTo>
                  <a:pt x="1362075" y="354806"/>
                </a:moveTo>
                <a:lnTo>
                  <a:pt x="326231" y="345281"/>
                </a:lnTo>
                <a:lnTo>
                  <a:pt x="7144" y="230981"/>
                </a:lnTo>
                <a:lnTo>
                  <a:pt x="0" y="57150"/>
                </a:lnTo>
                <a:lnTo>
                  <a:pt x="1712119" y="0"/>
                </a:lnTo>
                <a:lnTo>
                  <a:pt x="1909763" y="40481"/>
                </a:lnTo>
                <a:lnTo>
                  <a:pt x="1671638" y="133350"/>
                </a:lnTo>
                <a:lnTo>
                  <a:pt x="1676400" y="214312"/>
                </a:lnTo>
                <a:lnTo>
                  <a:pt x="1366838" y="269081"/>
                </a:lnTo>
                <a:lnTo>
                  <a:pt x="1362075" y="354806"/>
                </a:lnTo>
                <a:close/>
              </a:path>
            </a:pathLst>
          </a:custGeom>
          <a:solidFill>
            <a:srgbClr val="FF0000">
              <a:alpha val="30196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Dowolny kształt 36"/>
          <p:cNvSpPr/>
          <p:nvPr/>
        </p:nvSpPr>
        <p:spPr>
          <a:xfrm>
            <a:off x="740569" y="2095500"/>
            <a:ext cx="1924050" cy="259556"/>
          </a:xfrm>
          <a:custGeom>
            <a:avLst/>
            <a:gdLst>
              <a:gd name="connsiteX0" fmla="*/ 397669 w 1924050"/>
              <a:gd name="connsiteY0" fmla="*/ 259556 h 259556"/>
              <a:gd name="connsiteX1" fmla="*/ 226219 w 1924050"/>
              <a:gd name="connsiteY1" fmla="*/ 257175 h 259556"/>
              <a:gd name="connsiteX2" fmla="*/ 0 w 1924050"/>
              <a:gd name="connsiteY2" fmla="*/ 190500 h 259556"/>
              <a:gd name="connsiteX3" fmla="*/ 0 w 1924050"/>
              <a:gd name="connsiteY3" fmla="*/ 54769 h 259556"/>
              <a:gd name="connsiteX4" fmla="*/ 19050 w 1924050"/>
              <a:gd name="connsiteY4" fmla="*/ 42863 h 259556"/>
              <a:gd name="connsiteX5" fmla="*/ 1585912 w 1924050"/>
              <a:gd name="connsiteY5" fmla="*/ 0 h 259556"/>
              <a:gd name="connsiteX6" fmla="*/ 1633537 w 1924050"/>
              <a:gd name="connsiteY6" fmla="*/ 9525 h 259556"/>
              <a:gd name="connsiteX7" fmla="*/ 1721644 w 1924050"/>
              <a:gd name="connsiteY7" fmla="*/ 7144 h 259556"/>
              <a:gd name="connsiteX8" fmla="*/ 1759744 w 1924050"/>
              <a:gd name="connsiteY8" fmla="*/ 28575 h 259556"/>
              <a:gd name="connsiteX9" fmla="*/ 1864519 w 1924050"/>
              <a:gd name="connsiteY9" fmla="*/ 23813 h 259556"/>
              <a:gd name="connsiteX10" fmla="*/ 1862137 w 1924050"/>
              <a:gd name="connsiteY10" fmla="*/ 23813 h 259556"/>
              <a:gd name="connsiteX11" fmla="*/ 1924050 w 1924050"/>
              <a:gd name="connsiteY11" fmla="*/ 52388 h 259556"/>
              <a:gd name="connsiteX12" fmla="*/ 1916906 w 1924050"/>
              <a:gd name="connsiteY12" fmla="*/ 64294 h 259556"/>
              <a:gd name="connsiteX13" fmla="*/ 407194 w 1924050"/>
              <a:gd name="connsiteY13" fmla="*/ 121444 h 259556"/>
              <a:gd name="connsiteX14" fmla="*/ 397669 w 1924050"/>
              <a:gd name="connsiteY14" fmla="*/ 259556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4050" h="259556">
                <a:moveTo>
                  <a:pt x="397669" y="259556"/>
                </a:moveTo>
                <a:lnTo>
                  <a:pt x="226219" y="257175"/>
                </a:lnTo>
                <a:lnTo>
                  <a:pt x="0" y="190500"/>
                </a:lnTo>
                <a:lnTo>
                  <a:pt x="0" y="54769"/>
                </a:lnTo>
                <a:lnTo>
                  <a:pt x="19050" y="42863"/>
                </a:lnTo>
                <a:lnTo>
                  <a:pt x="1585912" y="0"/>
                </a:lnTo>
                <a:lnTo>
                  <a:pt x="1633537" y="9525"/>
                </a:lnTo>
                <a:lnTo>
                  <a:pt x="1721644" y="7144"/>
                </a:lnTo>
                <a:lnTo>
                  <a:pt x="1759744" y="28575"/>
                </a:lnTo>
                <a:lnTo>
                  <a:pt x="1864519" y="23813"/>
                </a:lnTo>
                <a:cubicBezTo>
                  <a:pt x="1865312" y="23776"/>
                  <a:pt x="1862931" y="23813"/>
                  <a:pt x="1862137" y="23813"/>
                </a:cubicBezTo>
                <a:lnTo>
                  <a:pt x="1924050" y="52388"/>
                </a:lnTo>
                <a:lnTo>
                  <a:pt x="1916906" y="64294"/>
                </a:lnTo>
                <a:lnTo>
                  <a:pt x="407194" y="121444"/>
                </a:lnTo>
                <a:cubicBezTo>
                  <a:pt x="409589" y="257969"/>
                  <a:pt x="454826" y="257175"/>
                  <a:pt x="397669" y="259556"/>
                </a:cubicBezTo>
                <a:close/>
              </a:path>
            </a:pathLst>
          </a:custGeom>
          <a:solidFill>
            <a:srgbClr val="FF0000">
              <a:alpha val="30196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Dowolny kształt 34"/>
          <p:cNvSpPr/>
          <p:nvPr/>
        </p:nvSpPr>
        <p:spPr>
          <a:xfrm>
            <a:off x="2501900" y="2089150"/>
            <a:ext cx="2806700" cy="984250"/>
          </a:xfrm>
          <a:custGeom>
            <a:avLst/>
            <a:gdLst>
              <a:gd name="connsiteX0" fmla="*/ 1631950 w 2806700"/>
              <a:gd name="connsiteY0" fmla="*/ 939800 h 984250"/>
              <a:gd name="connsiteX1" fmla="*/ 0 w 2806700"/>
              <a:gd name="connsiteY1" fmla="*/ 495300 h 984250"/>
              <a:gd name="connsiteX2" fmla="*/ 6350 w 2806700"/>
              <a:gd name="connsiteY2" fmla="*/ 342900 h 984250"/>
              <a:gd name="connsiteX3" fmla="*/ 317500 w 2806700"/>
              <a:gd name="connsiteY3" fmla="*/ 285750 h 984250"/>
              <a:gd name="connsiteX4" fmla="*/ 311150 w 2806700"/>
              <a:gd name="connsiteY4" fmla="*/ 203200 h 984250"/>
              <a:gd name="connsiteX5" fmla="*/ 876300 w 2806700"/>
              <a:gd name="connsiteY5" fmla="*/ 0 h 984250"/>
              <a:gd name="connsiteX6" fmla="*/ 2432050 w 2806700"/>
              <a:gd name="connsiteY6" fmla="*/ 190500 h 984250"/>
              <a:gd name="connsiteX7" fmla="*/ 2806700 w 2806700"/>
              <a:gd name="connsiteY7" fmla="*/ 273050 h 984250"/>
              <a:gd name="connsiteX8" fmla="*/ 2794000 w 2806700"/>
              <a:gd name="connsiteY8" fmla="*/ 838200 h 984250"/>
              <a:gd name="connsiteX9" fmla="*/ 1727200 w 2806700"/>
              <a:gd name="connsiteY9" fmla="*/ 984250 h 98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06700" h="984250">
                <a:moveTo>
                  <a:pt x="1631950" y="939800"/>
                </a:moveTo>
                <a:lnTo>
                  <a:pt x="0" y="495300"/>
                </a:lnTo>
                <a:lnTo>
                  <a:pt x="6350" y="342900"/>
                </a:lnTo>
                <a:lnTo>
                  <a:pt x="317500" y="285750"/>
                </a:lnTo>
                <a:lnTo>
                  <a:pt x="311150" y="203200"/>
                </a:lnTo>
                <a:lnTo>
                  <a:pt x="876300" y="0"/>
                </a:lnTo>
                <a:lnTo>
                  <a:pt x="2432050" y="190500"/>
                </a:lnTo>
                <a:lnTo>
                  <a:pt x="2806700" y="273050"/>
                </a:lnTo>
                <a:lnTo>
                  <a:pt x="2794000" y="838200"/>
                </a:lnTo>
                <a:lnTo>
                  <a:pt x="1727200" y="984250"/>
                </a:lnTo>
              </a:path>
            </a:pathLst>
          </a:cu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</a:t>
            </a:r>
            <a:r>
              <a:rPr lang="pl-PL" dirty="0"/>
              <a:t>22</a:t>
            </a:r>
            <a:r>
              <a:rPr lang="en-US" dirty="0"/>
              <a:t> </a:t>
            </a:r>
            <a:r>
              <a:rPr lang="pl-PL" dirty="0"/>
              <a:t> </a:t>
            </a:r>
            <a:r>
              <a:rPr lang="pl-PL" dirty="0" err="1"/>
              <a:t>Vehicle</a:t>
            </a:r>
            <a:r>
              <a:rPr lang="pl-PL" dirty="0"/>
              <a:t> </a:t>
            </a:r>
            <a:r>
              <a:rPr lang="pl-PL" dirty="0" err="1"/>
              <a:t>Factory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5677672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715404" y="114299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8592550" y="1161036"/>
            <a:ext cx="676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400" dirty="0">
                <a:solidFill>
                  <a:srgbClr val="FF0000"/>
                </a:solidFill>
                <a:latin typeface="Arial Black" pitchFamily="34" charset="0"/>
              </a:rPr>
              <a:t>22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4207197" y="2182653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1500166" y="2183065"/>
            <a:ext cx="216024" cy="363285"/>
            <a:chOff x="7057366" y="2715766"/>
            <a:chExt cx="216024" cy="363285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057366" y="2832830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2447910" y="2149192"/>
            <a:ext cx="216024" cy="332070"/>
            <a:chOff x="7045121" y="2715766"/>
            <a:chExt cx="216024" cy="332070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045121" y="2801615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88987" y="1911345"/>
            <a:ext cx="216024" cy="343087"/>
            <a:chOff x="7057355" y="2523263"/>
            <a:chExt cx="216024" cy="343087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057355" y="2523263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1903394" y="1857370"/>
            <a:ext cx="216024" cy="348541"/>
            <a:chOff x="7076867" y="2533684"/>
            <a:chExt cx="216024" cy="34854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076867" y="2533684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111330" y="2731641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pPr>
              <a:buFontTx/>
              <a:buChar char="-"/>
            </a:pPr>
            <a:r>
              <a:rPr lang="nb-NO" sz="1200" dirty="0"/>
              <a:t>DESCRIPTION OF THE DESIRED POINTS OF IMPACT WITH WPN TYPE: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A</a:t>
            </a:r>
            <a:r>
              <a:rPr lang="pl-PL" sz="1200" dirty="0"/>
              <a:t> – </a:t>
            </a:r>
            <a:r>
              <a:rPr lang="pl-PL" sz="1200" dirty="0" err="1"/>
              <a:t>Production</a:t>
            </a:r>
            <a:r>
              <a:rPr lang="pl-PL" sz="1200" dirty="0"/>
              <a:t> Plant</a:t>
            </a:r>
          </a:p>
          <a:p>
            <a:r>
              <a:rPr lang="pl-PL" sz="1200" dirty="0"/>
              <a:t>DPI 1 – N35 58.066 E 039 00.627/807ft</a:t>
            </a:r>
            <a:r>
              <a:rPr lang="nb-NO" sz="1200" dirty="0"/>
              <a:t> </a:t>
            </a:r>
            <a:r>
              <a:rPr lang="pl-PL" sz="1200" dirty="0"/>
              <a:t>/</a:t>
            </a:r>
            <a:r>
              <a:rPr lang="nb-NO" sz="1200" dirty="0"/>
              <a:t>1000 Ibs bomb</a:t>
            </a:r>
            <a:endParaRPr lang="pl-PL" sz="1200" dirty="0"/>
          </a:p>
          <a:p>
            <a:r>
              <a:rPr lang="pl-PL" sz="1200" dirty="0"/>
              <a:t>DPI 2 – N35 58.067 E 039 00.652/806ft</a:t>
            </a:r>
            <a:r>
              <a:rPr lang="nb-NO" sz="1200" dirty="0"/>
              <a:t> </a:t>
            </a:r>
            <a:r>
              <a:rPr lang="pl-PL" sz="1200" dirty="0"/>
              <a:t>/</a:t>
            </a:r>
            <a:r>
              <a:rPr lang="nb-NO" sz="1200" dirty="0"/>
              <a:t>1000 Ibs bomb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B</a:t>
            </a:r>
            <a:r>
              <a:rPr lang="pl-PL" sz="1200" dirty="0"/>
              <a:t> – </a:t>
            </a:r>
            <a:r>
              <a:rPr lang="pl-PL" sz="1200" dirty="0" err="1"/>
              <a:t>Assembly</a:t>
            </a:r>
            <a:r>
              <a:rPr lang="pl-PL" sz="1200" dirty="0"/>
              <a:t> Hall</a:t>
            </a:r>
          </a:p>
          <a:p>
            <a:r>
              <a:rPr lang="pl-PL" sz="1200" dirty="0"/>
              <a:t>DPI 3 – N35 58.085 E 039 00.686/812ft/</a:t>
            </a:r>
            <a:r>
              <a:rPr lang="nb-NO" sz="1200" dirty="0"/>
              <a:t> 1000 Ibs bomb</a:t>
            </a:r>
            <a:endParaRPr lang="pl-PL" sz="1200" dirty="0"/>
          </a:p>
          <a:p>
            <a:r>
              <a:rPr lang="pl-PL" sz="1200" dirty="0"/>
              <a:t>DPI 4 – N35 58.070 E 039 00.687/807ft/</a:t>
            </a:r>
            <a:r>
              <a:rPr lang="nb-NO" sz="1200" dirty="0"/>
              <a:t> 1000 Ibs bomb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C</a:t>
            </a:r>
            <a:r>
              <a:rPr lang="pl-PL" sz="1200" dirty="0"/>
              <a:t> – </a:t>
            </a:r>
            <a:r>
              <a:rPr lang="pl-PL" sz="1200" dirty="0" err="1"/>
              <a:t>Assembly</a:t>
            </a:r>
            <a:r>
              <a:rPr lang="pl-PL" sz="1200" dirty="0"/>
              <a:t> Hall</a:t>
            </a:r>
          </a:p>
          <a:p>
            <a:r>
              <a:rPr lang="pl-PL" sz="1200" dirty="0"/>
              <a:t>DPI 5 – N35 58.085 E 039 00.716/811ft/</a:t>
            </a:r>
            <a:r>
              <a:rPr lang="nb-NO" sz="1200" dirty="0"/>
              <a:t> 500 Ibs bomb</a:t>
            </a:r>
            <a:endParaRPr lang="pl-PL" sz="1200" dirty="0"/>
          </a:p>
          <a:p>
            <a:r>
              <a:rPr lang="pl-PL" sz="1200" dirty="0"/>
              <a:t>DPI 6 – N35 58.073 E 039 00.718/806ft/</a:t>
            </a:r>
            <a:r>
              <a:rPr lang="nb-NO" sz="1200" dirty="0"/>
              <a:t> 500 Ibs bomb</a:t>
            </a:r>
            <a:endParaRPr lang="pl-PL" sz="1200" dirty="0"/>
          </a:p>
          <a:p>
            <a:pPr>
              <a:buFontTx/>
              <a:buChar char="-"/>
            </a:pPr>
            <a:endParaRPr lang="pl-PL" sz="1200" dirty="0"/>
          </a:p>
          <a:p>
            <a:endParaRPr lang="nb-NO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Flammables</a:t>
            </a:r>
            <a:r>
              <a:rPr lang="pl-PL" sz="1200" dirty="0"/>
              <a:t> </a:t>
            </a:r>
            <a:r>
              <a:rPr lang="pl-PL" sz="1200" dirty="0" err="1"/>
              <a:t>filled</a:t>
            </a:r>
            <a:r>
              <a:rPr lang="pl-PL" sz="1200" dirty="0"/>
              <a:t> </a:t>
            </a:r>
            <a:r>
              <a:rPr lang="pl-PL" sz="1200" dirty="0" err="1"/>
              <a:t>siloses</a:t>
            </a:r>
            <a:endParaRPr lang="pl-PL" sz="1200" dirty="0"/>
          </a:p>
          <a:p>
            <a:pPr>
              <a:buFontTx/>
              <a:buChar char="-"/>
            </a:pPr>
            <a:r>
              <a:rPr lang="pl-PL" sz="1200" dirty="0"/>
              <a:t> residential districts surrounding the </a:t>
            </a:r>
            <a:r>
              <a:rPr lang="en-US" sz="1200" dirty="0"/>
              <a:t>SYTGT0</a:t>
            </a:r>
            <a:r>
              <a:rPr lang="pl-PL" sz="1200" dirty="0"/>
              <a:t>22</a:t>
            </a:r>
            <a:endParaRPr lang="nb-NO" sz="1200" dirty="0"/>
          </a:p>
        </p:txBody>
      </p:sp>
      <p:grpSp>
        <p:nvGrpSpPr>
          <p:cNvPr id="9" name="Gruppe 8"/>
          <p:cNvGrpSpPr/>
          <p:nvPr/>
        </p:nvGrpSpPr>
        <p:grpSpPr>
          <a:xfrm>
            <a:off x="3564255" y="2071684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pic>
        <p:nvPicPr>
          <p:cNvPr id="30" name="Picture 2" descr="C:\Users\HARDC\Saved Games\DCS.openbeta\ScreenShots\Screen_200825_232144.png"/>
          <p:cNvPicPr>
            <a:picLocks noChangeAspect="1" noChangeArrowheads="1"/>
          </p:cNvPicPr>
          <p:nvPr/>
        </p:nvPicPr>
        <p:blipFill>
          <a:blip r:embed="rId3" cstate="print"/>
          <a:srcRect l="7170" r="10044"/>
          <a:stretch>
            <a:fillRect/>
          </a:stretch>
        </p:blipFill>
        <p:spPr bwMode="auto">
          <a:xfrm>
            <a:off x="0" y="784830"/>
            <a:ext cx="5715008" cy="38831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</a:t>
            </a:r>
            <a:r>
              <a:rPr lang="pl-PL" dirty="0"/>
              <a:t>22</a:t>
            </a:r>
            <a:r>
              <a:rPr lang="en-US" dirty="0"/>
              <a:t> </a:t>
            </a:r>
            <a:r>
              <a:rPr lang="pl-PL" dirty="0"/>
              <a:t> </a:t>
            </a:r>
            <a:r>
              <a:rPr lang="pl-PL" dirty="0" err="1"/>
              <a:t>Vehicle</a:t>
            </a:r>
            <a:r>
              <a:rPr lang="pl-PL" dirty="0"/>
              <a:t> </a:t>
            </a:r>
            <a:r>
              <a:rPr lang="pl-PL" dirty="0" err="1"/>
              <a:t>Factory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0472709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4929190" y="2500312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4286248" y="2500312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3447100" y="2728033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2883209" y="2662781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1325038" y="2805254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1193739" y="2695033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8715404" y="107155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r>
              <a:rPr lang="nb-NO" sz="1200" dirty="0"/>
              <a:t>DESCRIPTION OF THE DESIRED POINTS OF IMPACT WITH WPN TYPE: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A</a:t>
            </a:r>
            <a:r>
              <a:rPr lang="pl-PL" sz="1200" dirty="0"/>
              <a:t> – </a:t>
            </a:r>
            <a:r>
              <a:rPr lang="pl-PL" sz="1200" dirty="0" err="1"/>
              <a:t>Production</a:t>
            </a:r>
            <a:r>
              <a:rPr lang="pl-PL" sz="1200" dirty="0"/>
              <a:t> Plant</a:t>
            </a:r>
          </a:p>
          <a:p>
            <a:r>
              <a:rPr lang="pl-PL" sz="1200" dirty="0"/>
              <a:t>DPI 1 – N35 58.066 E 039 00.627/807ft</a:t>
            </a:r>
            <a:r>
              <a:rPr lang="nb-NO" sz="1200" dirty="0"/>
              <a:t> </a:t>
            </a:r>
            <a:r>
              <a:rPr lang="pl-PL" sz="1200" dirty="0"/>
              <a:t>/</a:t>
            </a:r>
            <a:r>
              <a:rPr lang="nb-NO" sz="1200" dirty="0"/>
              <a:t>GBU-32/GBU-16</a:t>
            </a:r>
            <a:endParaRPr lang="pl-PL" sz="1200" dirty="0"/>
          </a:p>
          <a:p>
            <a:r>
              <a:rPr lang="pl-PL" sz="1200" dirty="0"/>
              <a:t>DPI 2 – N35 58.067 E 039 00.652/806ft</a:t>
            </a:r>
            <a:r>
              <a:rPr lang="nb-NO" sz="1200" dirty="0"/>
              <a:t> </a:t>
            </a:r>
            <a:r>
              <a:rPr lang="pl-PL" sz="1200" dirty="0"/>
              <a:t>/</a:t>
            </a:r>
            <a:r>
              <a:rPr lang="nb-NO" sz="1200" dirty="0"/>
              <a:t>GBU-32/GBU-16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B</a:t>
            </a:r>
            <a:r>
              <a:rPr lang="pl-PL" sz="1200" dirty="0"/>
              <a:t> – </a:t>
            </a:r>
            <a:r>
              <a:rPr lang="pl-PL" sz="1200" dirty="0" err="1"/>
              <a:t>Assembly</a:t>
            </a:r>
            <a:r>
              <a:rPr lang="pl-PL" sz="1200" dirty="0"/>
              <a:t> Hall</a:t>
            </a:r>
          </a:p>
          <a:p>
            <a:r>
              <a:rPr lang="pl-PL" sz="1200" dirty="0"/>
              <a:t>DPI 3 – N35 58.085 E 039 00.686/812ft/</a:t>
            </a:r>
            <a:r>
              <a:rPr lang="nb-NO" sz="1200" dirty="0"/>
              <a:t> GBU-32/GBU-16</a:t>
            </a:r>
            <a:endParaRPr lang="pl-PL" sz="1200" dirty="0"/>
          </a:p>
          <a:p>
            <a:r>
              <a:rPr lang="pl-PL" sz="1200" dirty="0"/>
              <a:t>DPI 4 – N35 58.070 E 039 00.687/807ft/</a:t>
            </a:r>
            <a:r>
              <a:rPr lang="nb-NO" sz="1200" dirty="0"/>
              <a:t> GBU-32/GBU-16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C</a:t>
            </a:r>
            <a:r>
              <a:rPr lang="pl-PL" sz="1200" dirty="0"/>
              <a:t> – </a:t>
            </a:r>
            <a:r>
              <a:rPr lang="pl-PL" sz="1200" dirty="0" err="1"/>
              <a:t>Assembly</a:t>
            </a:r>
            <a:r>
              <a:rPr lang="pl-PL" sz="1200" dirty="0"/>
              <a:t> Hall</a:t>
            </a:r>
          </a:p>
          <a:p>
            <a:r>
              <a:rPr lang="pl-PL" sz="1200" dirty="0"/>
              <a:t>DPI 5 – N35 58.085 E 039 00.716/811ft/</a:t>
            </a:r>
            <a:r>
              <a:rPr lang="nb-NO" sz="1200" dirty="0"/>
              <a:t> GBU-38/GBU-12</a:t>
            </a:r>
            <a:endParaRPr lang="pl-PL" sz="1200" dirty="0"/>
          </a:p>
          <a:p>
            <a:r>
              <a:rPr lang="pl-PL" sz="1200" dirty="0"/>
              <a:t>DPI 6 – N35 58.073 E 039 00.718/806ft/</a:t>
            </a:r>
            <a:r>
              <a:rPr lang="nb-NO" sz="1200" dirty="0"/>
              <a:t> GBU-38/GBU-12</a:t>
            </a:r>
            <a:endParaRPr lang="pl-PL" sz="1200" dirty="0"/>
          </a:p>
          <a:p>
            <a:pPr>
              <a:buFontTx/>
              <a:buChar char="-"/>
            </a:pPr>
            <a:endParaRPr lang="pl-PL" sz="1200" dirty="0"/>
          </a:p>
          <a:p>
            <a:endParaRPr lang="nb-NO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Flammables</a:t>
            </a:r>
            <a:r>
              <a:rPr lang="pl-PL" sz="1200" dirty="0"/>
              <a:t> </a:t>
            </a:r>
            <a:r>
              <a:rPr lang="pl-PL" sz="1200" dirty="0" err="1"/>
              <a:t>filled</a:t>
            </a:r>
            <a:r>
              <a:rPr lang="pl-PL" sz="1200" dirty="0"/>
              <a:t> </a:t>
            </a:r>
            <a:r>
              <a:rPr lang="pl-PL" sz="1200" dirty="0" err="1"/>
              <a:t>siloses</a:t>
            </a:r>
            <a:endParaRPr lang="pl-PL" sz="1200" dirty="0"/>
          </a:p>
          <a:p>
            <a:pPr>
              <a:buFontTx/>
              <a:buChar char="-"/>
            </a:pPr>
            <a:r>
              <a:rPr lang="pl-PL" sz="1200" dirty="0"/>
              <a:t> residential districts surrounding the </a:t>
            </a:r>
            <a:r>
              <a:rPr lang="en-US" sz="1200" dirty="0"/>
              <a:t>SYTGT0</a:t>
            </a:r>
            <a:r>
              <a:rPr lang="pl-PL" sz="1200" dirty="0"/>
              <a:t>22</a:t>
            </a:r>
            <a:endParaRPr lang="nb-NO" sz="1200" dirty="0"/>
          </a:p>
        </p:txBody>
      </p:sp>
      <p:sp>
        <p:nvSpPr>
          <p:cNvPr id="35" name="TekstSylinder 4"/>
          <p:cNvSpPr txBox="1"/>
          <p:nvPr/>
        </p:nvSpPr>
        <p:spPr>
          <a:xfrm>
            <a:off x="8592550" y="1161036"/>
            <a:ext cx="676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400" dirty="0">
                <a:solidFill>
                  <a:srgbClr val="FF0000"/>
                </a:solidFill>
                <a:latin typeface="Arial Black" pitchFamily="34" charset="0"/>
              </a:rPr>
              <a:t>22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ARDC\Saved Games\DCS.openbeta\ScreenShots\Screen_200825_232934.png"/>
          <p:cNvPicPr>
            <a:picLocks noChangeAspect="1" noChangeArrowheads="1"/>
          </p:cNvPicPr>
          <p:nvPr/>
        </p:nvPicPr>
        <p:blipFill>
          <a:blip r:embed="rId2" cstate="print"/>
          <a:srcRect b="634"/>
          <a:stretch>
            <a:fillRect/>
          </a:stretch>
        </p:blipFill>
        <p:spPr bwMode="auto">
          <a:xfrm>
            <a:off x="1571604" y="772600"/>
            <a:ext cx="7564442" cy="4228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</a:t>
            </a:r>
            <a:r>
              <a:rPr lang="pl-PL" dirty="0"/>
              <a:t>22</a:t>
            </a:r>
            <a:r>
              <a:rPr lang="en-US" dirty="0"/>
              <a:t> </a:t>
            </a:r>
            <a:r>
              <a:rPr lang="pl-PL" dirty="0"/>
              <a:t> CDC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2" name="Prostokąt 31"/>
          <p:cNvSpPr/>
          <p:nvPr/>
        </p:nvSpPr>
        <p:spPr>
          <a:xfrm>
            <a:off x="0" y="770560"/>
            <a:ext cx="1571604" cy="42300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t"/>
          <a:lstStyle/>
          <a:p>
            <a:pPr algn="ctr"/>
            <a:r>
              <a:rPr lang="pl-PL" sz="1200" b="1" dirty="0">
                <a:solidFill>
                  <a:sysClr val="windowText" lastClr="000000"/>
                </a:solidFill>
              </a:rPr>
              <a:t>COLLATERAL DAMAGE CONCERN (CDC)</a:t>
            </a:r>
          </a:p>
          <a:p>
            <a:endParaRPr lang="pl-PL" sz="1400" dirty="0">
              <a:solidFill>
                <a:sysClr val="windowText" lastClr="000000"/>
              </a:solidFill>
            </a:endParaRPr>
          </a:p>
          <a:p>
            <a:pPr marL="182563" indent="-98425">
              <a:buFont typeface="Arial" pitchFamily="34" charset="0"/>
              <a:buChar char="•"/>
            </a:pPr>
            <a:r>
              <a:rPr lang="pl-PL" sz="1050" dirty="0">
                <a:solidFill>
                  <a:sysClr val="windowText" lastClr="000000"/>
                </a:solidFill>
              </a:rPr>
              <a:t>9x </a:t>
            </a:r>
            <a:r>
              <a:rPr lang="pl-PL" sz="1050" dirty="0" err="1">
                <a:solidFill>
                  <a:sysClr val="windowText" lastClr="000000"/>
                </a:solidFill>
              </a:rPr>
              <a:t>Siloses</a:t>
            </a:r>
            <a:r>
              <a:rPr lang="pl-PL" sz="1050" dirty="0">
                <a:solidFill>
                  <a:sysClr val="windowText" lastClr="000000"/>
                </a:solidFill>
              </a:rPr>
              <a:t> </a:t>
            </a:r>
            <a:r>
              <a:rPr lang="pl-PL" sz="1050" dirty="0" err="1">
                <a:solidFill>
                  <a:sysClr val="windowText" lastClr="000000"/>
                </a:solidFill>
              </a:rPr>
              <a:t>filled</a:t>
            </a:r>
            <a:r>
              <a:rPr lang="pl-PL" sz="1050" dirty="0">
                <a:solidFill>
                  <a:sysClr val="windowText" lastClr="000000"/>
                </a:solidFill>
              </a:rPr>
              <a:t> </a:t>
            </a:r>
            <a:r>
              <a:rPr lang="pl-PL" sz="1050" dirty="0" err="1">
                <a:solidFill>
                  <a:sysClr val="windowText" lastClr="000000"/>
                </a:solidFill>
              </a:rPr>
              <a:t>with</a:t>
            </a:r>
            <a:r>
              <a:rPr lang="pl-PL" sz="1050" dirty="0">
                <a:solidFill>
                  <a:sysClr val="windowText" lastClr="000000"/>
                </a:solidFill>
              </a:rPr>
              <a:t> </a:t>
            </a:r>
            <a:r>
              <a:rPr lang="pl-PL" sz="1050" dirty="0" err="1">
                <a:solidFill>
                  <a:sysClr val="windowText" lastClr="000000"/>
                </a:solidFill>
              </a:rPr>
              <a:t>flammables</a:t>
            </a:r>
            <a:r>
              <a:rPr lang="pl-PL" sz="1050" dirty="0">
                <a:solidFill>
                  <a:sysClr val="windowText" lastClr="000000"/>
                </a:solidFill>
              </a:rPr>
              <a:t>.</a:t>
            </a:r>
          </a:p>
          <a:p>
            <a:pPr marL="182563" indent="-98425">
              <a:buFont typeface="Arial" pitchFamily="34" charset="0"/>
              <a:buChar char="•"/>
            </a:pPr>
            <a:endParaRPr lang="pl-PL" sz="1050" dirty="0">
              <a:solidFill>
                <a:sysClr val="windowText" lastClr="000000"/>
              </a:solidFill>
            </a:endParaRPr>
          </a:p>
          <a:p>
            <a:pPr marL="182563" indent="-98425">
              <a:buFont typeface="Arial" pitchFamily="34" charset="0"/>
              <a:buChar char="•"/>
            </a:pPr>
            <a:r>
              <a:rPr lang="pl-PL" sz="1050" dirty="0">
                <a:solidFill>
                  <a:sysClr val="windowText" lastClr="000000"/>
                </a:solidFill>
              </a:rPr>
              <a:t>Residential districts surround the </a:t>
            </a:r>
            <a:r>
              <a:rPr lang="en-US" sz="1050" dirty="0">
                <a:solidFill>
                  <a:sysClr val="windowText" lastClr="000000"/>
                </a:solidFill>
              </a:rPr>
              <a:t>SYTGT0</a:t>
            </a:r>
            <a:r>
              <a:rPr lang="pl-PL" sz="1050" dirty="0">
                <a:solidFill>
                  <a:sysClr val="windowText" lastClr="000000"/>
                </a:solidFill>
              </a:rPr>
              <a:t>22 </a:t>
            </a:r>
          </a:p>
          <a:p>
            <a:endParaRPr lang="pl-PL" sz="1400" dirty="0">
              <a:solidFill>
                <a:sysClr val="windowText" lastClr="000000"/>
              </a:solidFill>
            </a:endParaRPr>
          </a:p>
          <a:p>
            <a:endParaRPr lang="pl-PL" sz="1400" dirty="0">
              <a:solidFill>
                <a:sysClr val="windowText" lastClr="000000"/>
              </a:solidFill>
            </a:endParaRPr>
          </a:p>
        </p:txBody>
      </p:sp>
      <p:sp>
        <p:nvSpPr>
          <p:cNvPr id="33" name="Prostokąt 32"/>
          <p:cNvSpPr/>
          <p:nvPr/>
        </p:nvSpPr>
        <p:spPr>
          <a:xfrm>
            <a:off x="3000364" y="1000114"/>
            <a:ext cx="642942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pl-PL" sz="1200" dirty="0" err="1">
                <a:solidFill>
                  <a:sysClr val="windowText" lastClr="000000"/>
                </a:solidFill>
              </a:rPr>
              <a:t>Siloses</a:t>
            </a:r>
            <a:endParaRPr lang="pl-PL" sz="1200" dirty="0">
              <a:solidFill>
                <a:sysClr val="windowText" lastClr="000000"/>
              </a:solidFill>
            </a:endParaRPr>
          </a:p>
        </p:txBody>
      </p:sp>
      <p:cxnSp>
        <p:nvCxnSpPr>
          <p:cNvPr id="34" name="Łącznik prosty ze strzałką 33"/>
          <p:cNvCxnSpPr>
            <a:stCxn id="33" idx="2"/>
          </p:cNvCxnSpPr>
          <p:nvPr/>
        </p:nvCxnSpPr>
        <p:spPr>
          <a:xfrm rot="5400000">
            <a:off x="2196687" y="1803792"/>
            <a:ext cx="1714512" cy="53578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Łącznik prosty ze strzałką 36"/>
          <p:cNvCxnSpPr>
            <a:stCxn id="33" idx="2"/>
          </p:cNvCxnSpPr>
          <p:nvPr/>
        </p:nvCxnSpPr>
        <p:spPr>
          <a:xfrm rot="5400000">
            <a:off x="2303843" y="1982388"/>
            <a:ext cx="1785952" cy="25003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Łącznik prosty ze strzałką 37"/>
          <p:cNvCxnSpPr>
            <a:stCxn id="33" idx="2"/>
          </p:cNvCxnSpPr>
          <p:nvPr/>
        </p:nvCxnSpPr>
        <p:spPr>
          <a:xfrm rot="16200000" flipH="1">
            <a:off x="2518156" y="2018106"/>
            <a:ext cx="1714514" cy="10715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Łącznik prosty ze strzałką 38"/>
          <p:cNvCxnSpPr/>
          <p:nvPr/>
        </p:nvCxnSpPr>
        <p:spPr>
          <a:xfrm rot="16200000" flipH="1">
            <a:off x="2714612" y="1857370"/>
            <a:ext cx="1714512" cy="42862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Łącznik prosty ze strzałką 39"/>
          <p:cNvCxnSpPr>
            <a:stCxn id="49" idx="2"/>
          </p:cNvCxnSpPr>
          <p:nvPr/>
        </p:nvCxnSpPr>
        <p:spPr>
          <a:xfrm rot="16200000" flipH="1">
            <a:off x="5227596" y="1737558"/>
            <a:ext cx="1224856" cy="17859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Prostokąt 48"/>
          <p:cNvSpPr/>
          <p:nvPr/>
        </p:nvSpPr>
        <p:spPr>
          <a:xfrm>
            <a:off x="5429256" y="1000114"/>
            <a:ext cx="642942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pl-PL" sz="1200" dirty="0" err="1">
                <a:solidFill>
                  <a:sysClr val="windowText" lastClr="000000"/>
                </a:solidFill>
              </a:rPr>
              <a:t>Siloses</a:t>
            </a:r>
            <a:endParaRPr lang="pl-PL" sz="1200" dirty="0">
              <a:solidFill>
                <a:sysClr val="windowText" lastClr="000000"/>
              </a:solidFill>
            </a:endParaRPr>
          </a:p>
        </p:txBody>
      </p:sp>
      <p:cxnSp>
        <p:nvCxnSpPr>
          <p:cNvPr id="53" name="Łącznik prosty ze strzałką 52"/>
          <p:cNvCxnSpPr/>
          <p:nvPr/>
        </p:nvCxnSpPr>
        <p:spPr>
          <a:xfrm>
            <a:off x="7786710" y="3286130"/>
            <a:ext cx="1357292" cy="71438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Łącznik prosty ze strzałką 53"/>
          <p:cNvCxnSpPr>
            <a:stCxn id="49" idx="2"/>
          </p:cNvCxnSpPr>
          <p:nvPr/>
        </p:nvCxnSpPr>
        <p:spPr>
          <a:xfrm rot="5400000">
            <a:off x="4375546" y="1410883"/>
            <a:ext cx="1571636" cy="117872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Łącznik prosty ze strzałką 54"/>
          <p:cNvCxnSpPr>
            <a:stCxn id="49" idx="2"/>
          </p:cNvCxnSpPr>
          <p:nvPr/>
        </p:nvCxnSpPr>
        <p:spPr>
          <a:xfrm rot="16200000" flipH="1">
            <a:off x="5625709" y="1339445"/>
            <a:ext cx="1571638" cy="13216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Prostokąt 61"/>
          <p:cNvSpPr/>
          <p:nvPr/>
        </p:nvSpPr>
        <p:spPr>
          <a:xfrm rot="159141">
            <a:off x="8143900" y="3214692"/>
            <a:ext cx="642942" cy="214314"/>
          </a:xfrm>
          <a:prstGeom prst="rect">
            <a:avLst/>
          </a:prstGeom>
          <a:solidFill>
            <a:schemeClr val="bg1"/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pl-PL" sz="1200" dirty="0">
                <a:solidFill>
                  <a:sysClr val="windowText" lastClr="000000"/>
                </a:solidFill>
              </a:rPr>
              <a:t>25m</a:t>
            </a:r>
          </a:p>
        </p:txBody>
      </p:sp>
      <p:sp>
        <p:nvSpPr>
          <p:cNvPr id="63" name="Prostokąt 62"/>
          <p:cNvSpPr/>
          <p:nvPr/>
        </p:nvSpPr>
        <p:spPr>
          <a:xfrm>
            <a:off x="7000892" y="1714494"/>
            <a:ext cx="1500198" cy="214314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SYTGT0</a:t>
            </a:r>
            <a:r>
              <a:rPr lang="pl-PL" sz="1200" b="1" dirty="0">
                <a:solidFill>
                  <a:srgbClr val="FF0000"/>
                </a:solidFill>
              </a:rPr>
              <a:t>22C</a:t>
            </a:r>
          </a:p>
        </p:txBody>
      </p:sp>
      <p:cxnSp>
        <p:nvCxnSpPr>
          <p:cNvPr id="64" name="Łącznik prosty ze strzałką 63"/>
          <p:cNvCxnSpPr>
            <a:stCxn id="63" idx="2"/>
          </p:cNvCxnSpPr>
          <p:nvPr/>
        </p:nvCxnSpPr>
        <p:spPr>
          <a:xfrm rot="16200000" flipH="1">
            <a:off x="7768834" y="1910964"/>
            <a:ext cx="1357322" cy="139300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5647</TotalTime>
  <Words>270</Words>
  <Application>Microsoft Office PowerPoint</Application>
  <PresentationFormat>Skjermfremvisning (16:9)</PresentationFormat>
  <Paragraphs>66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3</vt:i4>
      </vt:variant>
    </vt:vector>
  </HeadingPairs>
  <TitlesOfParts>
    <vt:vector size="4" baseType="lpstr">
      <vt:lpstr>Kontortema</vt:lpstr>
      <vt:lpstr>SYTGT022  Vehicle Factory</vt:lpstr>
      <vt:lpstr>SYTGT022  Vehicle Factory</vt:lpstr>
      <vt:lpstr>SYTGT022  CDC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SYTGT022 Vehicle Factory</dc:title>
  <dc:creator>132nd Virtual Wing;VIS</dc:creator>
  <cp:lastModifiedBy>Neck</cp:lastModifiedBy>
  <cp:revision>397</cp:revision>
  <dcterms:created xsi:type="dcterms:W3CDTF">2019-03-12T22:01:00Z</dcterms:created>
  <dcterms:modified xsi:type="dcterms:W3CDTF">2022-06-09T20:41:24Z</dcterms:modified>
</cp:coreProperties>
</file>